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87" r:id="rId3"/>
    <p:sldId id="321" r:id="rId4"/>
    <p:sldId id="271" r:id="rId5"/>
    <p:sldId id="295" r:id="rId6"/>
    <p:sldId id="265" r:id="rId7"/>
    <p:sldId id="298" r:id="rId8"/>
    <p:sldId id="294" r:id="rId9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B2B2B2"/>
    <a:srgbClr val="000066"/>
    <a:srgbClr val="FFFF66"/>
    <a:srgbClr val="6FF8B9"/>
    <a:srgbClr val="FFFF99"/>
    <a:srgbClr val="FF505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6245" autoAdjust="0"/>
  </p:normalViewPr>
  <p:slideViewPr>
    <p:cSldViewPr>
      <p:cViewPr varScale="1">
        <p:scale>
          <a:sx n="109" d="100"/>
          <a:sy n="109" d="100"/>
        </p:scale>
        <p:origin x="163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BF1D744-B369-4583-8F6B-AA7D52E17107}" type="datetimeFigureOut">
              <a:rPr lang="it-IT" altLang="it-IT"/>
              <a:pPr>
                <a:defRPr/>
              </a:pPr>
              <a:t>08/05/2025</a:t>
            </a:fld>
            <a:endParaRPr lang="it-IT" alt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7FDCEE4-5A8C-413B-BFF9-F2A4A5A7F74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64751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585301-E931-44CC-AF10-E210455070B1}" type="slidenum">
              <a:rPr lang="it-IT" altLang="en-US" smtClean="0">
                <a:solidFill>
                  <a:srgbClr val="000000"/>
                </a:solidFill>
                <a:ea typeface="ＭＳ Ｐゴシック" pitchFamily="34" charset="-128"/>
              </a:rPr>
              <a:pPr/>
              <a:t>1</a:t>
            </a:fld>
            <a:endParaRPr lang="it-IT" alt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3504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dirty="0"/>
              <a:t>Partiamo dall’inizio, quando siete arrivati vi è stata data una cartellina di un colore all’interno della quale trovate: 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dirty="0"/>
              <a:t>Foglio per annotare le domande 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dirty="0"/>
              <a:t>Programma dell’evento 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dirty="0"/>
              <a:t>Consenso al rilascio dell’indirizzo e-mail 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dirty="0"/>
              <a:t>3 fogli bianchi e una penna per annotare appunti 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dirty="0"/>
              <a:t>Indicazioni per raggiungere le aule 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dirty="0"/>
              <a:t>Attestato di partecipazione 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dirty="0"/>
              <a:t>Questionario di gradimento </a:t>
            </a:r>
          </a:p>
          <a:p>
            <a:pPr eaLnBrk="1" hangingPunct="1">
              <a:spcBef>
                <a:spcPct val="0"/>
              </a:spcBef>
            </a:pPr>
            <a:endParaRPr lang="it-IT" altLang="it-IT" dirty="0"/>
          </a:p>
          <a:p>
            <a:pPr eaLnBrk="1" hangingPunct="1">
              <a:spcBef>
                <a:spcPct val="0"/>
              </a:spcBef>
            </a:pPr>
            <a:endParaRPr lang="it-IT" altLang="it-IT" dirty="0"/>
          </a:p>
        </p:txBody>
      </p:sp>
      <p:sp>
        <p:nvSpPr>
          <p:cNvPr id="153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CB80E3-9404-4F53-A1D0-D6B5A5256657}" type="slidenum">
              <a:rPr lang="it-IT" altLang="it-IT" smtClean="0"/>
              <a:pPr/>
              <a:t>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97032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Sessione pomeridiana prevederà un intervento da parte dei relatori ma sarà un momento interattivo nel quale sarà lasciato ampio spazio alle vostre domande che potrete rivolgere sia a voce con il microfono sia scritte sul foglio che avete nella cartellina «questa è la mia domanda»</a:t>
            </a: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FDCEE4-5A8C-413B-BFF9-F2A4A5A7F748}" type="slidenum">
              <a:rPr lang="it-IT" altLang="it-IT" smtClean="0"/>
              <a:pPr>
                <a:defRPr/>
              </a:pPr>
              <a:t>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64094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Inoltre vi ricordo di compilare in forma anonima il questionario di </a:t>
            </a:r>
            <a:r>
              <a:rPr lang="it-IT"/>
              <a:t>gradimento sull’evento</a:t>
            </a:r>
          </a:p>
          <a:p>
            <a:r>
              <a:rPr lang="it-IT"/>
              <a:t>compilare </a:t>
            </a:r>
            <a:r>
              <a:rPr lang="it-IT" dirty="0"/>
              <a:t>anche il foglio del consenso al rilascio dell’indirizzo </a:t>
            </a:r>
            <a:r>
              <a:rPr lang="it-IT" dirty="0" err="1"/>
              <a:t>em-mail</a:t>
            </a:r>
            <a:endParaRPr lang="it-IT" dirty="0"/>
          </a:p>
          <a:p>
            <a:endParaRPr lang="it-IT" dirty="0"/>
          </a:p>
          <a:p>
            <a:r>
              <a:rPr lang="it-IT" dirty="0"/>
              <a:t>Box prima di </a:t>
            </a:r>
            <a:r>
              <a:rPr lang="it-IT" dirty="0" err="1"/>
              <a:t>ucire</a:t>
            </a:r>
            <a:r>
              <a:rPr lang="it-IT" dirty="0"/>
              <a:t> dove inserire i fogli nella slide da compilare alla fine della giornata 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FDCEE4-5A8C-413B-BFF9-F2A4A5A7F748}" type="slidenum">
              <a:rPr lang="it-IT" altLang="it-IT" smtClean="0"/>
              <a:pPr>
                <a:defRPr/>
              </a:pPr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86589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È sempre attivo il sito sul quale vi siete registrati per partecipare alla giornata, rimanete collegati per informazioni circa la prossima giornata, e inoltre da qua potrete accedere ai video a alle presentazione che verranno mostrate oggi. 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FDCEE4-5A8C-413B-BFF9-F2A4A5A7F748}" type="slidenum">
              <a:rPr lang="it-IT" altLang="it-IT" smtClean="0"/>
              <a:pPr>
                <a:defRPr/>
              </a:pPr>
              <a:t>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09083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9570-6D5B-4F98-9A7D-B44D60BEEA9A}" type="datetimeFigureOut">
              <a:rPr lang="it-IT" altLang="it-IT"/>
              <a:pPr>
                <a:defRPr/>
              </a:pPr>
              <a:t>08/05/2025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25B4A-28E7-45E0-8455-89A7AF8071E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BC581-70FE-4132-8EA8-2059414726A6}" type="datetimeFigureOut">
              <a:rPr lang="it-IT" altLang="it-IT"/>
              <a:pPr>
                <a:defRPr/>
              </a:pPr>
              <a:t>08/05/2025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B910C-8C8B-4A6E-9109-F0F8CC90936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1F400-1467-44A6-B428-1896C386C2F5}" type="datetimeFigureOut">
              <a:rPr lang="it-IT" altLang="it-IT"/>
              <a:pPr>
                <a:defRPr/>
              </a:pPr>
              <a:t>08/05/2025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7E9C4-A944-4758-BF14-C5AE6146477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4FA68-8BE2-4552-9320-48C56ACA7DF8}" type="datetimeFigureOut">
              <a:rPr lang="it-IT" altLang="it-IT"/>
              <a:pPr>
                <a:defRPr/>
              </a:pPr>
              <a:t>08/05/2025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1826-AA27-4697-8D82-4EB09D247DC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48594-0317-4D9B-8676-AA3B38CF63E6}" type="datetimeFigureOut">
              <a:rPr lang="it-IT" altLang="it-IT"/>
              <a:pPr>
                <a:defRPr/>
              </a:pPr>
              <a:t>08/05/2025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C5F7-4775-4B38-B68C-8FCDCB6C844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07353-8B3F-4FBF-BEAF-D6346C609C6A}" type="datetimeFigureOut">
              <a:rPr lang="it-IT" altLang="it-IT"/>
              <a:pPr>
                <a:defRPr/>
              </a:pPr>
              <a:t>08/05/2025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5B894-9CE2-4ED7-B1F5-AFF5662AC9B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605D2-443B-4BAB-B8DB-D90A91C4A5C0}" type="datetimeFigureOut">
              <a:rPr lang="it-IT" altLang="it-IT"/>
              <a:pPr>
                <a:defRPr/>
              </a:pPr>
              <a:t>08/05/2025</a:t>
            </a:fld>
            <a:endParaRPr lang="it-IT" alt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27A90-0B23-4416-AD87-02D9D49EDEA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565A-FDCB-46C4-BE81-A64ED0FB265A}" type="datetimeFigureOut">
              <a:rPr lang="it-IT" altLang="it-IT"/>
              <a:pPr>
                <a:defRPr/>
              </a:pPr>
              <a:t>08/05/2025</a:t>
            </a:fld>
            <a:endParaRPr lang="it-IT" alt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8AEC3-0600-4C3D-AB93-D2D4FAB6091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9EBEC-6818-4EF8-907C-41574CF562B5}" type="datetimeFigureOut">
              <a:rPr lang="it-IT" altLang="it-IT"/>
              <a:pPr>
                <a:defRPr/>
              </a:pPr>
              <a:t>08/05/2025</a:t>
            </a:fld>
            <a:endParaRPr lang="it-IT" alt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181D0-5292-40C4-852B-95EAD3FDA96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2C0BC-5656-4DDB-BD15-A31C1B2AC9B6}" type="datetimeFigureOut">
              <a:rPr lang="it-IT" altLang="it-IT"/>
              <a:pPr>
                <a:defRPr/>
              </a:pPr>
              <a:t>08/05/2025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0EF72-E766-4EBB-8EEB-368D52518A5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6F86C-3234-42D8-8CFA-CA47C7474104}" type="datetimeFigureOut">
              <a:rPr lang="it-IT" altLang="it-IT"/>
              <a:pPr>
                <a:defRPr/>
              </a:pPr>
              <a:t>08/05/2025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C2022-41F4-4CD0-B079-1E4B46CA063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9F0A441-B669-4B8F-A7FC-94CAFA7FC82E}" type="datetimeFigureOut">
              <a:rPr lang="it-IT" altLang="it-IT"/>
              <a:pPr>
                <a:defRPr/>
              </a:pPr>
              <a:t>08/05/2025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DCAFC8D-B1D9-4136-862D-C2E72CB9D01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161142" y="0"/>
            <a:ext cx="6227762" cy="132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110" tIns="51054" rIns="102110" bIns="51054">
            <a:spAutoFit/>
          </a:bodyPr>
          <a:lstStyle/>
          <a:p>
            <a:pPr algn="ctr" defTabSz="1020763" eaLnBrk="1" hangingPunct="1">
              <a:lnSpc>
                <a:spcPct val="150000"/>
              </a:lnSpc>
            </a:pPr>
            <a:endParaRPr lang="it-IT" altLang="en-US" sz="2800" b="1" dirty="0">
              <a:solidFill>
                <a:srgbClr val="C00000"/>
              </a:solidFill>
              <a:latin typeface="Calibri" pitchFamily="34" charset="0"/>
              <a:ea typeface="ＭＳ Ｐゴシック" pitchFamily="34" charset="-128"/>
            </a:endParaRPr>
          </a:p>
          <a:p>
            <a:pPr algn="ctr" defTabSz="1020763">
              <a:lnSpc>
                <a:spcPct val="150000"/>
              </a:lnSpc>
            </a:pPr>
            <a:r>
              <a:rPr lang="it-IT" altLang="en-US" sz="2800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Istruzioni per l’uso</a:t>
            </a:r>
          </a:p>
        </p:txBody>
      </p:sp>
      <p:sp>
        <p:nvSpPr>
          <p:cNvPr id="14342" name="CasellaDiTesto 2"/>
          <p:cNvSpPr txBox="1">
            <a:spLocks noChangeArrowheads="1"/>
          </p:cNvSpPr>
          <p:nvPr/>
        </p:nvSpPr>
        <p:spPr bwMode="auto">
          <a:xfrm>
            <a:off x="4701259" y="1718987"/>
            <a:ext cx="3147527" cy="1925556"/>
          </a:xfrm>
          <a:prstGeom prst="rect">
            <a:avLst/>
          </a:prstGeom>
          <a:noFill/>
          <a:ln>
            <a:noFill/>
          </a:ln>
        </p:spPr>
        <p:txBody>
          <a:bodyPr wrap="none" lIns="78136" tIns="39067" rIns="78136" bIns="39067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it-IT" altLang="en-US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Lucrezia Morrone</a:t>
            </a:r>
          </a:p>
          <a:p>
            <a:pPr algn="ctr">
              <a:defRPr/>
            </a:pPr>
            <a:endParaRPr lang="it-IT" altLang="en-US" b="1" i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it-IT" altLang="en-US" sz="18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Università degli studi di Firenze</a:t>
            </a:r>
            <a:endParaRPr lang="it-IT" altLang="en-US" sz="18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endParaRPr lang="it-IT" altLang="en-US" sz="2700" b="1" i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endParaRPr lang="it-IT" altLang="en-US" sz="2700" b="1" i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39552" y="876739"/>
            <a:ext cx="3456384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2110" tIns="51054" rIns="102110" bIns="51054">
            <a:spAutoFit/>
          </a:bodyPr>
          <a:lstStyle/>
          <a:p>
            <a:pPr algn="ctr" defTabSz="872344">
              <a:lnSpc>
                <a:spcPts val="2393"/>
              </a:lnSpc>
            </a:pPr>
            <a:r>
              <a:rPr lang="en-US" altLang="it-IT" sz="1700" b="1" dirty="0" err="1">
                <a:solidFill>
                  <a:srgbClr val="003366"/>
                </a:solidFill>
                <a:latin typeface="Cambria" pitchFamily="18" charset="0"/>
                <a:cs typeface="Arial" charset="0"/>
              </a:rPr>
              <a:t>Undicesima</a:t>
            </a:r>
            <a:r>
              <a:rPr lang="en-US" altLang="it-IT" sz="1700" b="1" dirty="0">
                <a:solidFill>
                  <a:srgbClr val="003366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altLang="it-IT" sz="1700" b="1" dirty="0" err="1">
                <a:solidFill>
                  <a:srgbClr val="003366"/>
                </a:solidFill>
                <a:latin typeface="Cambria" pitchFamily="18" charset="0"/>
                <a:cs typeface="Arial" charset="0"/>
              </a:rPr>
              <a:t>Giornata</a:t>
            </a:r>
            <a:r>
              <a:rPr lang="en-US" altLang="it-IT" sz="1700" b="1" dirty="0">
                <a:solidFill>
                  <a:srgbClr val="003366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altLang="it-IT" sz="1700" b="1" dirty="0" err="1">
                <a:solidFill>
                  <a:srgbClr val="003366"/>
                </a:solidFill>
                <a:latin typeface="Cambria" pitchFamily="18" charset="0"/>
                <a:cs typeface="Arial" charset="0"/>
              </a:rPr>
              <a:t>Fiorentina</a:t>
            </a:r>
            <a:endParaRPr lang="en-US" altLang="it-IT" sz="1700" b="1" dirty="0">
              <a:solidFill>
                <a:srgbClr val="003366"/>
              </a:solidFill>
              <a:latin typeface="Cambria" pitchFamily="18" charset="0"/>
              <a:cs typeface="Arial" charset="0"/>
            </a:endParaRPr>
          </a:p>
          <a:p>
            <a:pPr algn="ctr" defTabSz="872344">
              <a:lnSpc>
                <a:spcPts val="2393"/>
              </a:lnSpc>
            </a:pPr>
            <a:r>
              <a:rPr lang="en-US" altLang="it-IT" sz="1700" b="1" dirty="0">
                <a:solidFill>
                  <a:srgbClr val="003366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altLang="it-IT" sz="1700" b="1" dirty="0" err="1">
                <a:solidFill>
                  <a:srgbClr val="003366"/>
                </a:solidFill>
                <a:latin typeface="Cambria" pitchFamily="18" charset="0"/>
                <a:cs typeface="Arial" charset="0"/>
              </a:rPr>
              <a:t>dedicata</a:t>
            </a:r>
            <a:r>
              <a:rPr lang="en-US" altLang="it-IT" sz="1700" b="1" dirty="0">
                <a:solidFill>
                  <a:srgbClr val="003366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altLang="it-IT" sz="1700" b="1" dirty="0" err="1">
                <a:solidFill>
                  <a:srgbClr val="003366"/>
                </a:solidFill>
                <a:latin typeface="Cambria" pitchFamily="18" charset="0"/>
                <a:cs typeface="Arial" charset="0"/>
              </a:rPr>
              <a:t>ai</a:t>
            </a:r>
            <a:r>
              <a:rPr lang="en-US" altLang="it-IT" sz="1700" b="1" dirty="0">
                <a:solidFill>
                  <a:srgbClr val="003366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altLang="it-IT" sz="1700" b="1" dirty="0" err="1">
                <a:solidFill>
                  <a:srgbClr val="003366"/>
                </a:solidFill>
                <a:latin typeface="Cambria" pitchFamily="18" charset="0"/>
                <a:cs typeface="Arial" charset="0"/>
              </a:rPr>
              <a:t>pazienti</a:t>
            </a:r>
            <a:r>
              <a:rPr lang="en-US" altLang="it-IT" sz="1700" b="1" dirty="0">
                <a:solidFill>
                  <a:srgbClr val="003366"/>
                </a:solidFill>
                <a:latin typeface="Cambria" pitchFamily="18" charset="0"/>
                <a:cs typeface="Arial" charset="0"/>
              </a:rPr>
              <a:t> con </a:t>
            </a:r>
          </a:p>
          <a:p>
            <a:pPr algn="ctr" defTabSz="872344">
              <a:lnSpc>
                <a:spcPts val="2393"/>
              </a:lnSpc>
            </a:pPr>
            <a:r>
              <a:rPr lang="en-US" altLang="it-IT" sz="1700" b="1" dirty="0" err="1">
                <a:solidFill>
                  <a:srgbClr val="003366"/>
                </a:solidFill>
                <a:latin typeface="Cambria" pitchFamily="18" charset="0"/>
                <a:cs typeface="Arial" charset="0"/>
              </a:rPr>
              <a:t>malattie</a:t>
            </a:r>
            <a:r>
              <a:rPr lang="en-US" altLang="it-IT" sz="1700" b="1" dirty="0">
                <a:solidFill>
                  <a:srgbClr val="003366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altLang="it-IT" sz="1700" b="1" dirty="0" err="1">
                <a:solidFill>
                  <a:srgbClr val="003366"/>
                </a:solidFill>
                <a:latin typeface="Cambria" pitchFamily="18" charset="0"/>
                <a:cs typeface="Arial" charset="0"/>
              </a:rPr>
              <a:t>mieloproliferative</a:t>
            </a:r>
            <a:r>
              <a:rPr lang="en-US" altLang="it-IT" sz="1700" b="1" dirty="0">
                <a:solidFill>
                  <a:srgbClr val="003366"/>
                </a:solidFill>
                <a:latin typeface="Cambria" pitchFamily="18" charset="0"/>
                <a:cs typeface="Arial" charset="0"/>
              </a:rPr>
              <a:t> </a:t>
            </a:r>
          </a:p>
          <a:p>
            <a:pPr algn="ctr" defTabSz="872344">
              <a:lnSpc>
                <a:spcPts val="2393"/>
              </a:lnSpc>
            </a:pPr>
            <a:r>
              <a:rPr lang="en-US" altLang="it-IT" sz="1700" b="1" dirty="0" err="1">
                <a:solidFill>
                  <a:srgbClr val="003366"/>
                </a:solidFill>
                <a:latin typeface="Cambria" pitchFamily="18" charset="0"/>
                <a:cs typeface="Arial" charset="0"/>
              </a:rPr>
              <a:t>croniche</a:t>
            </a:r>
            <a:endParaRPr lang="en-US" altLang="it-IT" sz="1700" b="1" dirty="0">
              <a:solidFill>
                <a:srgbClr val="003366"/>
              </a:solidFill>
              <a:latin typeface="Cambria" pitchFamily="18" charset="0"/>
              <a:cs typeface="Arial" charset="0"/>
            </a:endParaRPr>
          </a:p>
          <a:p>
            <a:pPr algn="ctr" defTabSz="872344">
              <a:lnSpc>
                <a:spcPct val="90000"/>
              </a:lnSpc>
            </a:pPr>
            <a:endParaRPr lang="it-IT" altLang="it-IT" sz="1700" b="1" dirty="0">
              <a:solidFill>
                <a:srgbClr val="003366"/>
              </a:solidFill>
              <a:latin typeface="Cambria" pitchFamily="18" charset="0"/>
              <a:cs typeface="Arial" charset="0"/>
            </a:endParaRPr>
          </a:p>
          <a:p>
            <a:pPr algn="ctr" defTabSz="872344">
              <a:lnSpc>
                <a:spcPts val="2393"/>
              </a:lnSpc>
            </a:pPr>
            <a:r>
              <a:rPr lang="en-US" altLang="it-IT" sz="1700" b="1" dirty="0" err="1">
                <a:solidFill>
                  <a:srgbClr val="003366"/>
                </a:solidFill>
                <a:latin typeface="Cambria" pitchFamily="18" charset="0"/>
                <a:cs typeface="Arial" charset="0"/>
              </a:rPr>
              <a:t>Sabato</a:t>
            </a:r>
            <a:r>
              <a:rPr lang="en-US" altLang="it-IT" sz="1700" b="1" dirty="0">
                <a:solidFill>
                  <a:srgbClr val="003366"/>
                </a:solidFill>
                <a:latin typeface="Cambria" pitchFamily="18" charset="0"/>
                <a:cs typeface="Arial" charset="0"/>
              </a:rPr>
              <a:t> 17 </a:t>
            </a:r>
            <a:r>
              <a:rPr lang="en-US" altLang="it-IT" sz="1700" b="1" dirty="0" err="1">
                <a:solidFill>
                  <a:srgbClr val="003366"/>
                </a:solidFill>
                <a:latin typeface="Cambria" pitchFamily="18" charset="0"/>
                <a:cs typeface="Arial" charset="0"/>
              </a:rPr>
              <a:t>maggio</a:t>
            </a:r>
            <a:r>
              <a:rPr lang="en-US" altLang="it-IT" sz="1700" b="1" dirty="0">
                <a:solidFill>
                  <a:srgbClr val="003366"/>
                </a:solidFill>
                <a:latin typeface="Cambria" pitchFamily="18" charset="0"/>
                <a:cs typeface="Arial" charset="0"/>
              </a:rPr>
              <a:t> 2025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789040"/>
            <a:ext cx="7149333" cy="26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9536E1D-D8E4-C0CC-4D61-28D702C5E3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438" b="46785"/>
          <a:stretch/>
        </p:blipFill>
        <p:spPr>
          <a:xfrm>
            <a:off x="3886596" y="694535"/>
            <a:ext cx="1406926" cy="1428182"/>
          </a:xfrm>
          <a:prstGeom prst="rect">
            <a:avLst/>
          </a:prstGeom>
          <a:noFill/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CC35B82-B373-B1B8-B256-E7B440D974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953" r="49784"/>
          <a:stretch/>
        </p:blipFill>
        <p:spPr>
          <a:xfrm>
            <a:off x="382102" y="817110"/>
            <a:ext cx="1366822" cy="1261351"/>
          </a:xfrm>
          <a:prstGeom prst="rect">
            <a:avLst/>
          </a:prstGeom>
          <a:noFill/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164376A-4FAD-718D-DF16-2C35DE473C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040" t="26483" r="1124" b="23609"/>
          <a:stretch/>
        </p:blipFill>
        <p:spPr>
          <a:xfrm>
            <a:off x="5651997" y="733698"/>
            <a:ext cx="1351478" cy="138902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8FFDB77C-2EC3-605E-EEBA-0A0D898DE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864" y="733697"/>
            <a:ext cx="1584176" cy="1396763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FEF368A6-ACCA-684E-5B79-8A46B959F8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1299" y="733697"/>
            <a:ext cx="1366822" cy="1428176"/>
          </a:xfrm>
          <a:prstGeom prst="rect">
            <a:avLst/>
          </a:prstGeom>
          <a:noFill/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6D228F97-14A5-E199-1F3D-2393105013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994" t="19258" r="17452" b="19867"/>
          <a:stretch/>
        </p:blipFill>
        <p:spPr bwMode="auto">
          <a:xfrm rot="20302301">
            <a:off x="764331" y="4696079"/>
            <a:ext cx="2069002" cy="142958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66AB3776-1A1B-DF4B-6BE5-CC6D5BDC722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870" t="39624" r="17576" b="16768"/>
          <a:stretch/>
        </p:blipFill>
        <p:spPr bwMode="auto">
          <a:xfrm rot="20884766">
            <a:off x="2159176" y="4596131"/>
            <a:ext cx="1928986" cy="11546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8"/>
          <a:srcRect l="7422" t="22221" r="66406" b="13889"/>
          <a:stretch>
            <a:fillRect/>
          </a:stretch>
        </p:blipFill>
        <p:spPr bwMode="auto">
          <a:xfrm rot="1525989">
            <a:off x="3533268" y="4224228"/>
            <a:ext cx="1480982" cy="1898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magine 3">
            <a:extLst>
              <a:ext uri="{FF2B5EF4-FFF2-40B4-BE49-F238E27FC236}">
                <a16:creationId xmlns:a16="http://schemas.microsoft.com/office/drawing/2014/main" id="{A2ECBD0A-24E1-4423-B38E-D7939275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1026">
            <a:off x="4722240" y="4479248"/>
            <a:ext cx="569450" cy="569450"/>
          </a:xfrm>
          <a:prstGeom prst="rect">
            <a:avLst/>
          </a:prstGeom>
          <a:noFill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/>
          <a:srcRect l="8594" t="17361" r="50493" b="33333"/>
          <a:stretch>
            <a:fillRect/>
          </a:stretch>
        </p:blipFill>
        <p:spPr bwMode="auto">
          <a:xfrm>
            <a:off x="4672535" y="5148732"/>
            <a:ext cx="1612698" cy="9642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" name="Rettangolo 21"/>
          <p:cNvSpPr/>
          <p:nvPr/>
        </p:nvSpPr>
        <p:spPr>
          <a:xfrm rot="20664351">
            <a:off x="5785395" y="4752639"/>
            <a:ext cx="1525816" cy="9981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it-IT" altLang="it-IT" dirty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it-IT" altLang="it-IT" sz="800" b="1" dirty="0" smtClean="0">
                <a:solidFill>
                  <a:schemeClr val="tx2"/>
                </a:solidFill>
                <a:latin typeface="Calibri" pitchFamily="34" charset="0"/>
              </a:rPr>
              <a:t>QUESTA </a:t>
            </a:r>
            <a:r>
              <a:rPr lang="it-IT" altLang="it-IT" sz="800" b="1" dirty="0">
                <a:solidFill>
                  <a:schemeClr val="tx2"/>
                </a:solidFill>
                <a:latin typeface="Calibri" pitchFamily="34" charset="0"/>
              </a:rPr>
              <a:t>E’ LA MIA DOMANDA:</a:t>
            </a:r>
          </a:p>
          <a:p>
            <a:pPr eaLnBrk="1" hangingPunct="1">
              <a:defRPr/>
            </a:pPr>
            <a:r>
              <a:rPr lang="it-IT" altLang="it-IT" dirty="0" smtClean="0">
                <a:latin typeface="Calibri" pitchFamily="34" charset="0"/>
              </a:rPr>
              <a:t>   </a:t>
            </a:r>
            <a:endParaRPr lang="it-IT" altLang="it-IT" sz="900" dirty="0" smtClean="0">
              <a:latin typeface="Calibri" pitchFamily="34" charset="0"/>
            </a:endParaRPr>
          </a:p>
          <a:p>
            <a:pPr eaLnBrk="1" hangingPunct="1">
              <a:defRPr/>
            </a:pPr>
            <a:endParaRPr lang="it-IT" altLang="it-IT" b="1" dirty="0">
              <a:solidFill>
                <a:schemeClr val="tx2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it-IT" altLang="it-IT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it-IT" altLang="it-IT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it-IT" altLang="it-IT" b="1" dirty="0" smtClean="0">
                <a:solidFill>
                  <a:schemeClr val="tx2"/>
                </a:solidFill>
                <a:latin typeface="Calibri" pitchFamily="34" charset="0"/>
              </a:rPr>
              <a:t>                    </a:t>
            </a:r>
            <a:endParaRPr lang="it-IT" altLang="it-IT" b="1" dirty="0">
              <a:solidFill>
                <a:schemeClr val="tx2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it-IT" altLang="it-IT" b="1" dirty="0">
                <a:solidFill>
                  <a:schemeClr val="tx2"/>
                </a:solidFill>
                <a:latin typeface="Calibri" pitchFamily="34" charset="0"/>
              </a:rPr>
              <a:t>  </a:t>
            </a:r>
          </a:p>
          <a:p>
            <a:pPr eaLnBrk="1" hangingPunct="1">
              <a:defRPr/>
            </a:pPr>
            <a:r>
              <a:rPr lang="it-IT" altLang="it-IT" b="1" i="1" dirty="0">
                <a:solidFill>
                  <a:schemeClr val="tx2"/>
                </a:solidFill>
                <a:latin typeface="Calibri" pitchFamily="34" charset="0"/>
              </a:rPr>
              <a:t>    </a:t>
            </a:r>
          </a:p>
        </p:txBody>
      </p:sp>
      <p:pic>
        <p:nvPicPr>
          <p:cNvPr id="24" name="Immagine 23"/>
          <p:cNvPicPr/>
          <p:nvPr/>
        </p:nvPicPr>
        <p:blipFill rotWithShape="1">
          <a:blip r:embed="rId11"/>
          <a:srcRect l="44511" t="13971" r="29654" b="9618"/>
          <a:stretch/>
        </p:blipFill>
        <p:spPr bwMode="auto">
          <a:xfrm rot="1098284">
            <a:off x="6990094" y="4913900"/>
            <a:ext cx="1163524" cy="1612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7" name="Connettore 2 36"/>
          <p:cNvCxnSpPr/>
          <p:nvPr/>
        </p:nvCxnSpPr>
        <p:spPr>
          <a:xfrm>
            <a:off x="1026074" y="3263031"/>
            <a:ext cx="432048" cy="1310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>
            <a:off x="2664504" y="3106161"/>
            <a:ext cx="432048" cy="1310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5562183" y="3480985"/>
            <a:ext cx="29321" cy="1282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7845104" y="3939574"/>
            <a:ext cx="320975" cy="993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>
            <a:off x="4292867" y="2924944"/>
            <a:ext cx="155188" cy="1218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 flipH="1">
            <a:off x="6860821" y="3197310"/>
            <a:ext cx="140262" cy="1212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/>
          <p:cNvSpPr txBox="1"/>
          <p:nvPr/>
        </p:nvSpPr>
        <p:spPr>
          <a:xfrm rot="20651469">
            <a:off x="389803" y="2853060"/>
            <a:ext cx="13514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>
                <a:solidFill>
                  <a:schemeClr val="accent1"/>
                </a:solidFill>
              </a:rPr>
              <a:t>ATTESTATO DI PARTECIPAZIONE</a:t>
            </a:r>
            <a:endParaRPr lang="it-IT" sz="1050" dirty="0">
              <a:solidFill>
                <a:schemeClr val="accent1"/>
              </a:solidFill>
            </a:endParaRPr>
          </a:p>
        </p:txBody>
      </p:sp>
      <p:sp>
        <p:nvSpPr>
          <p:cNvPr id="53" name="CasellaDiTesto 52"/>
          <p:cNvSpPr txBox="1"/>
          <p:nvPr/>
        </p:nvSpPr>
        <p:spPr>
          <a:xfrm rot="21019165">
            <a:off x="1679622" y="2680508"/>
            <a:ext cx="19943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>
                <a:solidFill>
                  <a:schemeClr val="accent1"/>
                </a:solidFill>
              </a:rPr>
              <a:t>       INDICAZIONI PER RAGGIUNGERE LE AULE</a:t>
            </a:r>
            <a:endParaRPr lang="it-IT" sz="1050" dirty="0">
              <a:solidFill>
                <a:schemeClr val="accent1"/>
              </a:solidFill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3438377" y="2570707"/>
            <a:ext cx="19731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>
                <a:solidFill>
                  <a:schemeClr val="accent1"/>
                </a:solidFill>
              </a:rPr>
              <a:t>QUESTIONARIO + QR code</a:t>
            </a:r>
            <a:endParaRPr lang="it-IT" sz="1050" dirty="0">
              <a:solidFill>
                <a:schemeClr val="accent1"/>
              </a:solidFill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4730795" y="3118333"/>
            <a:ext cx="19731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>
                <a:solidFill>
                  <a:schemeClr val="accent1"/>
                </a:solidFill>
              </a:rPr>
              <a:t>AUTORIZZAZIONE E-MAIL</a:t>
            </a:r>
            <a:endParaRPr lang="it-IT" sz="1050" dirty="0">
              <a:solidFill>
                <a:schemeClr val="accent1"/>
              </a:solidFill>
            </a:endParaRPr>
          </a:p>
        </p:txBody>
      </p:sp>
      <p:sp>
        <p:nvSpPr>
          <p:cNvPr id="59" name="CasellaDiTesto 58"/>
          <p:cNvSpPr txBox="1"/>
          <p:nvPr/>
        </p:nvSpPr>
        <p:spPr>
          <a:xfrm>
            <a:off x="6507011" y="2784616"/>
            <a:ext cx="17923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accent1"/>
                </a:solidFill>
              </a:rPr>
              <a:t>FOGLIO PER ANNOTARE LE DOMANDE</a:t>
            </a:r>
            <a:endParaRPr lang="it-IT" sz="1000" dirty="0">
              <a:solidFill>
                <a:schemeClr val="accent1"/>
              </a:solidFill>
            </a:endParaRPr>
          </a:p>
        </p:txBody>
      </p:sp>
      <p:sp>
        <p:nvSpPr>
          <p:cNvPr id="62" name="CasellaDiTesto 61"/>
          <p:cNvSpPr txBox="1"/>
          <p:nvPr/>
        </p:nvSpPr>
        <p:spPr>
          <a:xfrm rot="1415062">
            <a:off x="7481187" y="3731159"/>
            <a:ext cx="1792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accent1"/>
                </a:solidFill>
              </a:rPr>
              <a:t>PROGRAMMA EVENTO</a:t>
            </a:r>
            <a:endParaRPr lang="it-IT" sz="1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C0ED955-7176-45AA-8962-438F3C598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25" y="597586"/>
            <a:ext cx="8653549" cy="622197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9680024-F35C-4BD5-B8C0-5B674E50A89D}"/>
              </a:ext>
            </a:extLst>
          </p:cNvPr>
          <p:cNvSpPr txBox="1"/>
          <p:nvPr/>
        </p:nvSpPr>
        <p:spPr>
          <a:xfrm>
            <a:off x="2303748" y="198148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 17 MAGGIO 2025</a:t>
            </a:r>
          </a:p>
        </p:txBody>
      </p:sp>
    </p:spTree>
    <p:extLst>
      <p:ext uri="{BB962C8B-B14F-4D97-AF65-F5344CB8AC3E}">
        <p14:creationId xmlns:p14="http://schemas.microsoft.com/office/powerpoint/2010/main" val="18661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C5A8CDC-FCA5-48A3-87FD-349ED44DF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3" y="274340"/>
            <a:ext cx="9105974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9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419872" y="1571612"/>
            <a:ext cx="5301232" cy="31149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it-IT" altLang="it-IT" dirty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it-IT" altLang="it-IT" dirty="0">
                <a:latin typeface="Calibri" pitchFamily="34" charset="0"/>
              </a:rPr>
              <a:t>   </a:t>
            </a:r>
            <a:r>
              <a:rPr lang="it-IT" altLang="it-IT" b="1" dirty="0">
                <a:solidFill>
                  <a:schemeClr val="tx2"/>
                </a:solidFill>
                <a:latin typeface="Calibri" pitchFamily="34" charset="0"/>
              </a:rPr>
              <a:t>QUESTA E’ LA MIA DOMANDA:</a:t>
            </a:r>
          </a:p>
          <a:p>
            <a:pPr eaLnBrk="1" hangingPunct="1">
              <a:defRPr/>
            </a:pPr>
            <a:endParaRPr lang="it-IT" altLang="it-IT" b="1" dirty="0">
              <a:solidFill>
                <a:schemeClr val="tx2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it-IT" altLang="it-IT" b="1" dirty="0">
                <a:solidFill>
                  <a:schemeClr val="tx2"/>
                </a:solidFill>
                <a:latin typeface="Calibri" pitchFamily="34" charset="0"/>
              </a:rPr>
              <a:t>  </a:t>
            </a:r>
          </a:p>
          <a:p>
            <a:pPr eaLnBrk="1" hangingPunct="1">
              <a:defRPr/>
            </a:pPr>
            <a:r>
              <a:rPr lang="it-IT" altLang="it-IT" b="1" i="1" dirty="0">
                <a:solidFill>
                  <a:schemeClr val="tx2"/>
                </a:solidFill>
                <a:latin typeface="Calibri" pitchFamily="34" charset="0"/>
              </a:rPr>
              <a:t>    cos’ è un globulo rosso  ?</a:t>
            </a:r>
          </a:p>
        </p:txBody>
      </p:sp>
      <p:pic>
        <p:nvPicPr>
          <p:cNvPr id="9221" name="Picture 2" descr="C:\Users\Iontorrent\Desktop\mic.jpg"/>
          <p:cNvPicPr>
            <a:picLocks noChangeAspect="1" noChangeArrowheads="1"/>
          </p:cNvPicPr>
          <p:nvPr/>
        </p:nvPicPr>
        <p:blipFill>
          <a:blip r:embed="rId3"/>
          <a:srcRect l="26666" t="5556" r="24583" b="7361"/>
          <a:stretch>
            <a:fillRect/>
          </a:stretch>
        </p:blipFill>
        <p:spPr bwMode="auto">
          <a:xfrm>
            <a:off x="214313" y="3678238"/>
            <a:ext cx="1539875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umetto 3 3"/>
          <p:cNvSpPr/>
          <p:nvPr/>
        </p:nvSpPr>
        <p:spPr>
          <a:xfrm>
            <a:off x="785786" y="1571612"/>
            <a:ext cx="2286016" cy="1785950"/>
          </a:xfrm>
          <a:prstGeom prst="wedgeEllipseCallou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it-IT" altLang="it-IT" b="1">
                <a:solidFill>
                  <a:schemeClr val="tx2"/>
                </a:solidFill>
                <a:latin typeface="Calibri" pitchFamily="34" charset="0"/>
              </a:rPr>
              <a:t>…………….</a:t>
            </a:r>
            <a:endParaRPr lang="it-IT" altLang="it-IT" sz="2800" b="1">
              <a:solidFill>
                <a:schemeClr val="tx2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it-IT" altLang="it-IT" b="1">
                <a:solidFill>
                  <a:schemeClr val="tx2"/>
                </a:solidFill>
                <a:latin typeface="Calibri" pitchFamily="34" charset="0"/>
              </a:rPr>
              <a:t>…..………  </a:t>
            </a:r>
            <a:r>
              <a:rPr lang="it-IT" altLang="it-IT" sz="2800" b="1">
                <a:solidFill>
                  <a:schemeClr val="tx2"/>
                </a:solidFill>
                <a:latin typeface="Calibri" pitchFamily="34" charset="0"/>
              </a:rPr>
              <a:t>?</a:t>
            </a:r>
            <a:r>
              <a:rPr lang="it-IT" altLang="it-IT" b="1">
                <a:solidFill>
                  <a:schemeClr val="tx2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9225" name="Immagin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34150" y="2351088"/>
            <a:ext cx="1133475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sellaDiTesto 4"/>
          <p:cNvSpPr txBox="1">
            <a:spLocks noChangeArrowheads="1"/>
          </p:cNvSpPr>
          <p:nvPr/>
        </p:nvSpPr>
        <p:spPr bwMode="auto">
          <a:xfrm>
            <a:off x="-422000" y="483203"/>
            <a:ext cx="5357850" cy="97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it-IT" altLang="it-IT" u="sng" dirty="0">
                <a:solidFill>
                  <a:schemeClr val="tx2"/>
                </a:solidFill>
              </a:rPr>
              <a:t>Co</a:t>
            </a:r>
            <a:r>
              <a:rPr lang="it-IT" altLang="it-IT" u="sng" dirty="0">
                <a:solidFill>
                  <a:srgbClr val="000066"/>
                </a:solidFill>
              </a:rPr>
              <a:t>mpilare in forma anonima</a:t>
            </a:r>
          </a:p>
          <a:p>
            <a:pPr algn="ctr" eaLnBrk="1" hangingPunct="1"/>
            <a:r>
              <a:rPr lang="it-IT" altLang="it-IT" dirty="0">
                <a:solidFill>
                  <a:srgbClr val="000066"/>
                </a:solidFill>
              </a:rPr>
              <a:t> Questionario sull’evento</a:t>
            </a:r>
          </a:p>
          <a:p>
            <a:pPr algn="ctr" eaLnBrk="1" hangingPunct="1"/>
            <a:endParaRPr lang="it-IT" altLang="it-IT" sz="2000" u="sng" dirty="0">
              <a:solidFill>
                <a:srgbClr val="000066"/>
              </a:solidFill>
            </a:endParaRPr>
          </a:p>
        </p:txBody>
      </p:sp>
      <p:grpSp>
        <p:nvGrpSpPr>
          <p:cNvPr id="10243" name="Gruppo 13"/>
          <p:cNvGrpSpPr>
            <a:grpSpLocks/>
          </p:cNvGrpSpPr>
          <p:nvPr/>
        </p:nvGrpSpPr>
        <p:grpSpPr bwMode="auto">
          <a:xfrm>
            <a:off x="714348" y="2178835"/>
            <a:ext cx="3214710" cy="4071966"/>
            <a:chOff x="642910" y="1768826"/>
            <a:chExt cx="2571768" cy="3660438"/>
          </a:xfrm>
        </p:grpSpPr>
        <p:sp>
          <p:nvSpPr>
            <p:cNvPr id="2" name="Rettangolo 1"/>
            <p:cNvSpPr/>
            <p:nvPr/>
          </p:nvSpPr>
          <p:spPr>
            <a:xfrm>
              <a:off x="642910" y="1768826"/>
              <a:ext cx="2571768" cy="36604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pic>
          <p:nvPicPr>
            <p:cNvPr id="10255" name="Picture 5"/>
            <p:cNvPicPr>
              <a:picLocks noChangeAspect="1" noChangeArrowheads="1"/>
            </p:cNvPicPr>
            <p:nvPr/>
          </p:nvPicPr>
          <p:blipFill>
            <a:blip r:embed="rId3"/>
            <a:srcRect l="7422" t="22221" r="66406" b="13889"/>
            <a:stretch>
              <a:fillRect/>
            </a:stretch>
          </p:blipFill>
          <p:spPr bwMode="auto">
            <a:xfrm>
              <a:off x="675635" y="1831347"/>
              <a:ext cx="2518682" cy="3511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Immagine 5" descr="IMG_5200.JPG"/>
          <p:cNvPicPr>
            <a:picLocks noChangeAspect="1"/>
          </p:cNvPicPr>
          <p:nvPr/>
        </p:nvPicPr>
        <p:blipFill>
          <a:blip r:embed="rId4" cstate="print"/>
          <a:srcRect t="8333" r="-2941" b="16063"/>
          <a:stretch>
            <a:fillRect/>
          </a:stretch>
        </p:blipFill>
        <p:spPr>
          <a:xfrm>
            <a:off x="5508104" y="4226559"/>
            <a:ext cx="2428892" cy="2567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sellaDiTesto 4"/>
          <p:cNvSpPr txBox="1">
            <a:spLocks noChangeArrowheads="1"/>
          </p:cNvSpPr>
          <p:nvPr/>
        </p:nvSpPr>
        <p:spPr bwMode="auto">
          <a:xfrm>
            <a:off x="3929058" y="577974"/>
            <a:ext cx="5357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it-IT" altLang="it-IT" sz="2000" dirty="0">
                <a:solidFill>
                  <a:srgbClr val="000066"/>
                </a:solidFill>
              </a:rPr>
              <a:t>Autorizzazione all’ utilizzo della </a:t>
            </a:r>
          </a:p>
          <a:p>
            <a:pPr algn="ctr" eaLnBrk="1" hangingPunct="1"/>
            <a:r>
              <a:rPr lang="it-IT" altLang="it-IT" sz="2000" dirty="0">
                <a:solidFill>
                  <a:srgbClr val="000066"/>
                </a:solidFill>
              </a:rPr>
              <a:t>e-mail per le future comunicazioni </a:t>
            </a:r>
          </a:p>
        </p:txBody>
      </p:sp>
      <p:grpSp>
        <p:nvGrpSpPr>
          <p:cNvPr id="9" name="Gruppo 11"/>
          <p:cNvGrpSpPr>
            <a:grpSpLocks/>
          </p:cNvGrpSpPr>
          <p:nvPr/>
        </p:nvGrpSpPr>
        <p:grpSpPr bwMode="auto">
          <a:xfrm>
            <a:off x="4536282" y="1628800"/>
            <a:ext cx="4143401" cy="2428892"/>
            <a:chOff x="3643313" y="285750"/>
            <a:chExt cx="4929187" cy="2928938"/>
          </a:xfrm>
        </p:grpSpPr>
        <p:sp>
          <p:nvSpPr>
            <p:cNvPr id="10" name="Rettangolo 9"/>
            <p:cNvSpPr/>
            <p:nvPr/>
          </p:nvSpPr>
          <p:spPr bwMode="auto">
            <a:xfrm>
              <a:off x="3643313" y="285750"/>
              <a:ext cx="4929187" cy="29289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>
                <a:latin typeface="Calibri" pitchFamily="34" charset="0"/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/>
            <a:srcRect l="8594" t="17361" r="50493" b="33333"/>
            <a:stretch>
              <a:fillRect/>
            </a:stretch>
          </p:blipFill>
          <p:spPr bwMode="auto">
            <a:xfrm>
              <a:off x="3786182" y="357166"/>
              <a:ext cx="4714908" cy="285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AC269D8-07AF-EAE6-1A46-EC405A5FB7AD}"/>
              </a:ext>
            </a:extLst>
          </p:cNvPr>
          <p:cNvSpPr txBox="1"/>
          <p:nvPr/>
        </p:nvSpPr>
        <p:spPr>
          <a:xfrm>
            <a:off x="612086" y="1181819"/>
            <a:ext cx="35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Oppure inquadra il QR code per accedere al questionario online</a:t>
            </a:r>
          </a:p>
        </p:txBody>
      </p:sp>
      <p:pic>
        <p:nvPicPr>
          <p:cNvPr id="1025" name="Immagine 3">
            <a:extLst>
              <a:ext uri="{FF2B5EF4-FFF2-40B4-BE49-F238E27FC236}">
                <a16:creationId xmlns:a16="http://schemas.microsoft.com/office/drawing/2014/main" id="{A2ECBD0A-24E1-4423-B38E-D7939275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34" y="2375979"/>
            <a:ext cx="2899792" cy="2899792"/>
          </a:xfrm>
          <a:prstGeom prst="rect">
            <a:avLst/>
          </a:prstGeom>
          <a:noFill/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97719847-9A24-419A-934E-6331B7F81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258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asellaDiTesto 7"/>
          <p:cNvSpPr txBox="1">
            <a:spLocks noChangeArrowheads="1"/>
          </p:cNvSpPr>
          <p:nvPr/>
        </p:nvSpPr>
        <p:spPr bwMode="auto">
          <a:xfrm>
            <a:off x="1750218" y="1052736"/>
            <a:ext cx="5643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2000" b="1" i="1">
                <a:solidFill>
                  <a:srgbClr val="000099"/>
                </a:solidFill>
              </a:rPr>
              <a:t>… i video e le presentazioni saranno online !</a:t>
            </a:r>
          </a:p>
          <a:p>
            <a:endParaRPr lang="it-IT" altLang="it-IT" sz="2000" b="1" i="1">
              <a:solidFill>
                <a:schemeClr val="tx2"/>
              </a:solidFill>
            </a:endParaRPr>
          </a:p>
          <a:p>
            <a:endParaRPr lang="it-IT" altLang="it-IT" sz="2000" b="1" i="1" dirty="0">
              <a:solidFill>
                <a:schemeClr val="tx2"/>
              </a:solidFill>
            </a:endParaRPr>
          </a:p>
        </p:txBody>
      </p:sp>
      <p:sp>
        <p:nvSpPr>
          <p:cNvPr id="11268" name="CasellaDiTesto 8"/>
          <p:cNvSpPr txBox="1">
            <a:spLocks noChangeArrowheads="1"/>
          </p:cNvSpPr>
          <p:nvPr/>
        </p:nvSpPr>
        <p:spPr bwMode="auto">
          <a:xfrm>
            <a:off x="2514552" y="1669618"/>
            <a:ext cx="4214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b="1" dirty="0">
                <a:solidFill>
                  <a:srgbClr val="FF0000"/>
                </a:solidFill>
              </a:rPr>
              <a:t>https://www.mpn-florence.com/2025/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25BAA9D-8E89-353E-B8DE-2750DF27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138" t="35177" r="15350" b="14424"/>
          <a:stretch/>
        </p:blipFill>
        <p:spPr>
          <a:xfrm>
            <a:off x="323528" y="2685618"/>
            <a:ext cx="8280920" cy="3236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sellaDiTesto 1"/>
          <p:cNvSpPr txBox="1">
            <a:spLocks noChangeArrowheads="1"/>
          </p:cNvSpPr>
          <p:nvPr/>
        </p:nvSpPr>
        <p:spPr bwMode="auto">
          <a:xfrm>
            <a:off x="1912938" y="4365625"/>
            <a:ext cx="57975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altLang="it-IT" sz="4000" b="1">
                <a:solidFill>
                  <a:srgbClr val="000066"/>
                </a:solidFill>
              </a:rPr>
              <a:t>Grazie per l’attenzione</a:t>
            </a:r>
          </a:p>
          <a:p>
            <a:pPr eaLnBrk="1" hangingPunct="1"/>
            <a:endParaRPr lang="it-IT" altLang="it-IT" sz="4000" b="1">
              <a:solidFill>
                <a:srgbClr val="000066"/>
              </a:solidFill>
            </a:endParaRPr>
          </a:p>
          <a:p>
            <a:pPr eaLnBrk="1" hangingPunct="1"/>
            <a:r>
              <a:rPr lang="it-IT" altLang="it-IT" sz="4000" b="1">
                <a:solidFill>
                  <a:srgbClr val="000066"/>
                </a:solidFill>
              </a:rPr>
              <a:t>… </a:t>
            </a:r>
            <a:r>
              <a:rPr lang="it-IT" altLang="it-IT" sz="4000" b="1" i="1">
                <a:solidFill>
                  <a:srgbClr val="000066"/>
                </a:solidFill>
              </a:rPr>
              <a:t>BUONA GIORNATA </a:t>
            </a:r>
            <a:r>
              <a:rPr lang="it-IT" altLang="it-IT" sz="4000" b="1">
                <a:solidFill>
                  <a:srgbClr val="000066"/>
                </a:solidFill>
              </a:rPr>
              <a:t>!</a:t>
            </a:r>
          </a:p>
        </p:txBody>
      </p:sp>
      <p:pic>
        <p:nvPicPr>
          <p:cNvPr id="12291" name="Picture 2" descr="http://1.bp.blogspot.com/-WPKj2yiknzM/UbzDSCpEmJI/AAAAAAAAADc/DtwidvL-Rb8/s1600/spegni+il+telefo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908720"/>
            <a:ext cx="1943818" cy="193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CasellaDiTesto 2"/>
          <p:cNvSpPr txBox="1">
            <a:spLocks noChangeArrowheads="1"/>
          </p:cNvSpPr>
          <p:nvPr/>
        </p:nvSpPr>
        <p:spPr bwMode="auto">
          <a:xfrm>
            <a:off x="3203575" y="1557338"/>
            <a:ext cx="57610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it-IT" sz="2400" b="1">
                <a:solidFill>
                  <a:srgbClr val="C00000"/>
                </a:solidFill>
              </a:rPr>
              <a:t>SPEGNERE O TENERE I CELLULARI IN MODALITA’ SILENZIOSA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321</Words>
  <Application>Microsoft Office PowerPoint</Application>
  <PresentationFormat>Presentazione su schermo (4:3)</PresentationFormat>
  <Paragraphs>63</Paragraphs>
  <Slides>8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ＭＳ Ｐゴシック</vt:lpstr>
      <vt:lpstr>Arial</vt:lpstr>
      <vt:lpstr>Calibri</vt:lpstr>
      <vt:lpstr>Cambria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Mario</cp:lastModifiedBy>
  <cp:revision>88</cp:revision>
  <dcterms:created xsi:type="dcterms:W3CDTF">2016-04-07T19:13:31Z</dcterms:created>
  <dcterms:modified xsi:type="dcterms:W3CDTF">2025-05-08T13:54:22Z</dcterms:modified>
</cp:coreProperties>
</file>